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70" r:id="rId11"/>
    <p:sldId id="271" r:id="rId12"/>
    <p:sldId id="300" r:id="rId13"/>
    <p:sldId id="301" r:id="rId14"/>
    <p:sldId id="278" r:id="rId15"/>
    <p:sldId id="279" r:id="rId16"/>
    <p:sldId id="302" r:id="rId17"/>
    <p:sldId id="298" r:id="rId18"/>
    <p:sldId id="296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1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6262C2-57A5-4AF6-A09C-3BCAED75E0F0}">
  <a:tblStyle styleId="{366262C2-57A5-4AF6-A09C-3BCAED75E0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F9DD86-1D6E-48B4-83E9-F67DC20CF5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E30E8DE-EDF8-4C2D-B64A-893B37CE957E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0500B3A-7BC5-4EC2-A653-6F9BA30103AC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B36D18E-AC7D-4ECE-9DB4-06A9AA0E0E9A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5673"/>
  </p:normalViewPr>
  <p:slideViewPr>
    <p:cSldViewPr snapToGrid="0">
      <p:cViewPr>
        <p:scale>
          <a:sx n="108" d="100"/>
          <a:sy n="108" d="100"/>
        </p:scale>
        <p:origin x="46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863952848_3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4863952848_3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863952848_3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4863952848_3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863952848_4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Result from test</a:t>
            </a:r>
            <a:r>
              <a:rPr lang="en-US" baseline="0" dirty="0" smtClean="0"/>
              <a:t> data</a:t>
            </a:r>
            <a:endParaRPr dirty="0"/>
          </a:p>
        </p:txBody>
      </p:sp>
      <p:sp>
        <p:nvSpPr>
          <p:cNvPr id="364" name="Google Shape;364;g4863952848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51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863952848_4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Result from test</a:t>
            </a:r>
            <a:r>
              <a:rPr lang="en-US" baseline="0" dirty="0" smtClean="0"/>
              <a:t> data</a:t>
            </a:r>
            <a:endParaRPr dirty="0"/>
          </a:p>
        </p:txBody>
      </p:sp>
      <p:sp>
        <p:nvSpPr>
          <p:cNvPr id="364" name="Google Shape;364;g4863952848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7496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863952848_4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4863952848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863952848_4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4863952848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379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40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863952848_3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4863952848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863952848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4863952848_3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Assuming someone is diagnosed with Diabetes at the Age of 50. They are expected to live to 76, which is approximately 26 years. At $7,900 per year, a diabetic would cost $205,400.</a:t>
            </a:r>
            <a:endParaRPr/>
          </a:p>
        </p:txBody>
      </p:sp>
      <p:sp>
        <p:nvSpPr>
          <p:cNvPr id="161" name="Google Shape;161;g4863952848_3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863952848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4863952848_3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7300*.7</a:t>
            </a:r>
            <a:endParaRPr/>
          </a:p>
        </p:txBody>
      </p:sp>
      <p:sp>
        <p:nvSpPr>
          <p:cNvPr id="175" name="Google Shape;175;g4863952848_3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863952848_3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4863952848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863952848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486395284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863952848_3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4863952848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crossma.com/blue-iq/pdfs/TypicalCosts_89717_042709.pdf" TargetMode="External"/><Relationship Id="rId4" Type="http://schemas.openxmlformats.org/officeDocument/2006/relationships/hyperlink" Target="https://www.womenshealthmag.com/weight-loss/a19977865/hiring-a-nutritionist/" TargetMode="External"/><Relationship Id="rId5" Type="http://schemas.openxmlformats.org/officeDocument/2006/relationships/hyperlink" Target="https://www.nytimes.com/2016/03/19/your-money/insurance-for-critical-illness-adds-security-but-at-a-cos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4"/>
            <a:ext cx="12192000" cy="6850246"/>
          </a:xfrm>
          <a:prstGeom prst="rect">
            <a:avLst/>
          </a:prstGeom>
        </p:spPr>
      </p:pic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1592400" y="2291969"/>
            <a:ext cx="96471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Detecting </a:t>
            </a:r>
            <a:r>
              <a:rPr lang="en-US" b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Cardiovascular disease </a:t>
            </a:r>
            <a:r>
              <a:rPr lang="en-US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Minimize Medical Cost</a:t>
            </a:r>
            <a:endParaRPr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876954" y="5293576"/>
            <a:ext cx="10045700" cy="11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Darwin </a:t>
            </a:r>
            <a:r>
              <a:rPr lang="en-US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Jiayan Han </a:t>
            </a:r>
            <a:r>
              <a:rPr lang="en-US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-US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Hassan Sheikh </a:t>
            </a:r>
            <a:r>
              <a:rPr lang="en-US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-US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 Yu | </a:t>
            </a:r>
            <a:r>
              <a:rPr lang="en-US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Shimin</a:t>
            </a:r>
            <a:r>
              <a:rPr lang="en-US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Zhang</a:t>
            </a:r>
            <a:endParaRPr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10922654" y="5398190"/>
            <a:ext cx="96656" cy="70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11673483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11</a:t>
            </a:r>
            <a:endParaRPr/>
          </a:p>
        </p:txBody>
      </p:sp>
      <p:sp>
        <p:nvSpPr>
          <p:cNvPr id="275" name="Google Shape;275;p27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1382153" y="261478"/>
            <a:ext cx="10511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Data Segmentation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1330675" y="1568275"/>
            <a:ext cx="9582000" cy="4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27"/>
          <p:cNvSpPr txBox="1"/>
          <p:nvPr/>
        </p:nvSpPr>
        <p:spPr>
          <a:xfrm>
            <a:off x="485150" y="1629388"/>
            <a:ext cx="11408100" cy="3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Balance target value:</a:t>
            </a:r>
            <a:r>
              <a:rPr lang="en-US" sz="3600" dirty="0"/>
              <a:t> After we cleaned data, we found the ratio </a:t>
            </a:r>
            <a:r>
              <a:rPr lang="en-US" sz="3600"/>
              <a:t>between </a:t>
            </a:r>
            <a:r>
              <a:rPr lang="en-US" sz="3600" smtClean="0"/>
              <a:t>Non-HR </a:t>
            </a:r>
            <a:r>
              <a:rPr lang="en-US" sz="3600"/>
              <a:t>and </a:t>
            </a:r>
            <a:r>
              <a:rPr lang="en-US" sz="3600" smtClean="0"/>
              <a:t>HR </a:t>
            </a:r>
            <a:r>
              <a:rPr lang="en-US" sz="3600" dirty="0"/>
              <a:t>is </a:t>
            </a:r>
            <a:r>
              <a:rPr lang="en-US" sz="3600"/>
              <a:t>around </a:t>
            </a:r>
            <a:r>
              <a:rPr lang="en-US" sz="3600" smtClean="0"/>
              <a:t>1:2, </a:t>
            </a:r>
            <a:r>
              <a:rPr lang="en-US" sz="3600" dirty="0"/>
              <a:t>which makes it hard to build a meaningful model, so we decided to balance the target values.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11673483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12</a:t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1382153" y="261478"/>
            <a:ext cx="10511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Data Segmentation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1330675" y="1568275"/>
            <a:ext cx="9582000" cy="4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288" name="Google Shape;288;p28"/>
          <p:cNvCxnSpPr>
            <a:stCxn id="287" idx="0"/>
            <a:endCxn id="287" idx="2"/>
          </p:cNvCxnSpPr>
          <p:nvPr/>
        </p:nvCxnSpPr>
        <p:spPr>
          <a:xfrm>
            <a:off x="6121675" y="1568275"/>
            <a:ext cx="0" cy="4580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9" name="Google Shape;289;p28"/>
          <p:cNvSpPr txBox="1"/>
          <p:nvPr/>
        </p:nvSpPr>
        <p:spPr>
          <a:xfrm>
            <a:off x="1505175" y="1524000"/>
            <a:ext cx="372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"/>
          <p:cNvSpPr txBox="1"/>
          <p:nvPr/>
        </p:nvSpPr>
        <p:spPr>
          <a:xfrm>
            <a:off x="1382150" y="1427413"/>
            <a:ext cx="45255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Training data with different target ratio</a:t>
            </a:r>
            <a:endParaRPr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/>
              <a:t>( </a:t>
            </a:r>
            <a:r>
              <a:rPr lang="en-US" sz="1800" b="1" dirty="0"/>
              <a:t>rows)</a:t>
            </a:r>
            <a:endParaRPr sz="1800" b="1" dirty="0"/>
          </a:p>
        </p:txBody>
      </p:sp>
      <p:sp>
        <p:nvSpPr>
          <p:cNvPr id="291" name="Google Shape;291;p28"/>
          <p:cNvSpPr txBox="1"/>
          <p:nvPr/>
        </p:nvSpPr>
        <p:spPr>
          <a:xfrm>
            <a:off x="1757875" y="3831638"/>
            <a:ext cx="9144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1:1</a:t>
            </a:r>
            <a:endParaRPr/>
          </a:p>
        </p:txBody>
      </p:sp>
      <p:sp>
        <p:nvSpPr>
          <p:cNvPr id="292" name="Google Shape;292;p28"/>
          <p:cNvSpPr txBox="1"/>
          <p:nvPr/>
        </p:nvSpPr>
        <p:spPr>
          <a:xfrm>
            <a:off x="1757875" y="5860888"/>
            <a:ext cx="9144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1:3</a:t>
            </a:r>
            <a:endParaRPr/>
          </a:p>
        </p:txBody>
      </p:sp>
      <p:sp>
        <p:nvSpPr>
          <p:cNvPr id="293" name="Google Shape;293;p28"/>
          <p:cNvSpPr txBox="1"/>
          <p:nvPr/>
        </p:nvSpPr>
        <p:spPr>
          <a:xfrm>
            <a:off x="3901088" y="5860888"/>
            <a:ext cx="9144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1:4</a:t>
            </a:r>
            <a:endParaRPr/>
          </a:p>
        </p:txBody>
      </p:sp>
      <p:sp>
        <p:nvSpPr>
          <p:cNvPr id="294" name="Google Shape;294;p28"/>
          <p:cNvSpPr txBox="1"/>
          <p:nvPr/>
        </p:nvSpPr>
        <p:spPr>
          <a:xfrm>
            <a:off x="3901088" y="3831638"/>
            <a:ext cx="9144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1:2</a:t>
            </a:r>
            <a:endParaRPr/>
          </a:p>
        </p:txBody>
      </p:sp>
      <p:sp>
        <p:nvSpPr>
          <p:cNvPr id="295" name="Google Shape;295;p28"/>
          <p:cNvSpPr txBox="1"/>
          <p:nvPr/>
        </p:nvSpPr>
        <p:spPr>
          <a:xfrm>
            <a:off x="6335700" y="1462913"/>
            <a:ext cx="52863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Same testing data with original target ratio</a:t>
            </a:r>
            <a:endParaRPr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/>
              <a:t>(</a:t>
            </a:r>
            <a:r>
              <a:rPr lang="en-US" sz="1800" b="1" dirty="0"/>
              <a:t> </a:t>
            </a:r>
            <a:r>
              <a:rPr lang="en-US" sz="1800" b="1" dirty="0" smtClean="0"/>
              <a:t>rows</a:t>
            </a:r>
            <a:r>
              <a:rPr lang="en-US" sz="1800" b="1" dirty="0"/>
              <a:t>)</a:t>
            </a:r>
            <a:endParaRPr sz="1800" b="1" dirty="0"/>
          </a:p>
        </p:txBody>
      </p:sp>
      <p:pic>
        <p:nvPicPr>
          <p:cNvPr id="296" name="Google Shape;2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225" y="4333451"/>
            <a:ext cx="1610150" cy="160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000" y="4327392"/>
            <a:ext cx="1610150" cy="161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3225" y="2209351"/>
            <a:ext cx="1610147" cy="1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6975" y="2209350"/>
            <a:ext cx="1616199" cy="1622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2475" y="2280350"/>
            <a:ext cx="3392100" cy="3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8192713" y="5860888"/>
            <a:ext cx="9144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1:19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11673483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19</a:t>
            </a: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1382153" y="261478"/>
            <a:ext cx="10511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Results 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2" y="2845971"/>
            <a:ext cx="6698657" cy="1903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95" y="2618084"/>
            <a:ext cx="4018627" cy="25374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552" y="1894405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Prediction for test dataset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090209" y="1894404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Most important features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5126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11673483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19</a:t>
            </a: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1382153" y="261478"/>
            <a:ext cx="10511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Results 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01" y="2540364"/>
            <a:ext cx="8001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7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11673483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19</a:t>
            </a: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1382153" y="261478"/>
            <a:ext cx="10511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Cost Matrix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2650537" y="1455141"/>
            <a:ext cx="22794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Assumptions</a:t>
            </a:r>
            <a:endParaRPr sz="2400" b="1"/>
          </a:p>
        </p:txBody>
      </p:sp>
      <p:graphicFrame>
        <p:nvGraphicFramePr>
          <p:cNvPr id="372" name="Google Shape;372;p35"/>
          <p:cNvGraphicFramePr/>
          <p:nvPr>
            <p:extLst>
              <p:ext uri="{D42A27DB-BD31-4B8C-83A1-F6EECF244321}">
                <p14:modId xmlns:p14="http://schemas.microsoft.com/office/powerpoint/2010/main" val="1137606859"/>
              </p:ext>
            </p:extLst>
          </p:nvPr>
        </p:nvGraphicFramePr>
        <p:xfrm>
          <a:off x="7057663" y="2141272"/>
          <a:ext cx="4615800" cy="2006600"/>
        </p:xfrm>
        <a:graphic>
          <a:graphicData uri="http://schemas.openxmlformats.org/drawingml/2006/table">
            <a:tbl>
              <a:tblPr>
                <a:noFill/>
                <a:tableStyleId>{3EF9DD86-1D6E-48B4-83E9-F67DC20CF539}</a:tableStyleId>
              </a:tblPr>
              <a:tblGrid>
                <a:gridCol w="1632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82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74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Predicted as </a:t>
                      </a:r>
                      <a:r>
                        <a:rPr lang="en-US" sz="15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Risk</a:t>
                      </a:r>
                      <a:endParaRPr sz="15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High</a:t>
                      </a:r>
                      <a:r>
                        <a:rPr lang="en-US" sz="1500" baseline="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Risk</a:t>
                      </a:r>
                      <a:endParaRPr sz="15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 ($)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2,580</a:t>
                      </a:r>
                      <a:endParaRPr sz="15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15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5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19,000</a:t>
                      </a:r>
                      <a:endParaRPr sz="15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5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3" name="Google Shape;373;p35"/>
          <p:cNvSpPr txBox="1"/>
          <p:nvPr/>
        </p:nvSpPr>
        <p:spPr>
          <a:xfrm>
            <a:off x="7340713" y="1455141"/>
            <a:ext cx="40497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Cost in different situations</a:t>
            </a:r>
            <a:endParaRPr sz="2400" b="1"/>
          </a:p>
        </p:txBody>
      </p:sp>
      <p:graphicFrame>
        <p:nvGraphicFramePr>
          <p:cNvPr id="10" name="Google Shape;311;p29"/>
          <p:cNvGraphicFramePr/>
          <p:nvPr>
            <p:extLst>
              <p:ext uri="{D42A27DB-BD31-4B8C-83A1-F6EECF244321}">
                <p14:modId xmlns:p14="http://schemas.microsoft.com/office/powerpoint/2010/main" val="372072318"/>
              </p:ext>
            </p:extLst>
          </p:nvPr>
        </p:nvGraphicFramePr>
        <p:xfrm>
          <a:off x="644225" y="2039190"/>
          <a:ext cx="6292025" cy="2779596"/>
        </p:xfrm>
        <a:graphic>
          <a:graphicData uri="http://schemas.openxmlformats.org/drawingml/2006/table">
            <a:tbl>
              <a:tblPr>
                <a:noFill/>
                <a:tableStyleId>{366262C2-57A5-4AF6-A09C-3BCAED75E0F0}</a:tableStyleId>
              </a:tblPr>
              <a:tblGrid>
                <a:gridCol w="5000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12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0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Average Diagnosis Age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0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Physical</a:t>
                      </a:r>
                      <a:r>
                        <a:rPr lang="en-US" sz="1600" baseline="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Examination 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$200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0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Prevention</a:t>
                      </a:r>
                      <a:r>
                        <a:rPr lang="en-US" sz="1600" baseline="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Medication 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$1,000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0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Insurance 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$1,380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0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Nutrition</a:t>
                      </a:r>
                      <a:r>
                        <a:rPr lang="en-US" sz="1600" baseline="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 Consulting 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$1,000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Annual Costs to treat for </a:t>
                      </a: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Cardiovascular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$19,000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6"/>
          <p:cNvSpPr/>
          <p:nvPr/>
        </p:nvSpPr>
        <p:spPr>
          <a:xfrm>
            <a:off x="11673483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20</a:t>
            </a:r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239150" y="3922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6"/>
          <p:cNvSpPr/>
          <p:nvPr/>
        </p:nvSpPr>
        <p:spPr>
          <a:xfrm>
            <a:off x="1382150" y="261500"/>
            <a:ext cx="114282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How the program impacts costs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82" name="Google Shape;382;p36"/>
          <p:cNvGraphicFramePr/>
          <p:nvPr>
            <p:extLst>
              <p:ext uri="{D42A27DB-BD31-4B8C-83A1-F6EECF244321}">
                <p14:modId xmlns:p14="http://schemas.microsoft.com/office/powerpoint/2010/main" val="1590992995"/>
              </p:ext>
            </p:extLst>
          </p:nvPr>
        </p:nvGraphicFramePr>
        <p:xfrm>
          <a:off x="2445363" y="2213225"/>
          <a:ext cx="7301275" cy="3408475"/>
        </p:xfrm>
        <a:graphic>
          <a:graphicData uri="http://schemas.openxmlformats.org/drawingml/2006/table">
            <a:tbl>
              <a:tblPr>
                <a:noFill/>
                <a:tableStyleId>{5E30E8DE-EDF8-4C2D-B64A-893B37CE957E}</a:tableStyleId>
              </a:tblPr>
              <a:tblGrid>
                <a:gridCol w="16313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3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5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53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011000">
                <a:tc rowSpan="2"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/>
                        <a:t> </a:t>
                      </a:r>
                      <a:endParaRPr sz="2800" dirty="0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Predicted </a:t>
                      </a:r>
                      <a:endParaRPr sz="2800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9037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 smtClean="0"/>
                        <a:t>HR</a:t>
                      </a:r>
                      <a:endParaRPr sz="2800" dirty="0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 smtClean="0"/>
                        <a:t>Non-HR</a:t>
                      </a:r>
                      <a:endParaRPr sz="2800" dirty="0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5355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Actual</a:t>
                      </a:r>
                      <a:endParaRPr sz="2800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 smtClean="0"/>
                        <a:t>HR</a:t>
                      </a:r>
                      <a:endParaRPr sz="2800" dirty="0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 smtClean="0"/>
                        <a:t>$2,580</a:t>
                      </a:r>
                      <a:endParaRPr sz="2800" dirty="0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/>
                        <a:t>$</a:t>
                      </a:r>
                      <a:r>
                        <a:rPr lang="en-US" sz="2800" dirty="0" smtClean="0"/>
                        <a:t>19,000</a:t>
                      </a:r>
                      <a:endParaRPr sz="2800" dirty="0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3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 smtClean="0"/>
                        <a:t>Non-HR</a:t>
                      </a:r>
                      <a:endParaRPr sz="2800" dirty="0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 smtClean="0"/>
                        <a:t>$200</a:t>
                      </a:r>
                      <a:endParaRPr sz="2800" dirty="0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/>
                        <a:t>$0</a:t>
                      </a:r>
                      <a:endParaRPr sz="2800" dirty="0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2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2"/>
          <p:cNvSpPr/>
          <p:nvPr/>
        </p:nvSpPr>
        <p:spPr>
          <a:xfrm>
            <a:off x="11673483" y="6457427"/>
            <a:ext cx="518517" cy="40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36</a:t>
            </a:r>
            <a:endParaRPr/>
          </a:p>
        </p:txBody>
      </p:sp>
      <p:sp>
        <p:nvSpPr>
          <p:cNvPr id="548" name="Google Shape;548;p52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2"/>
          <p:cNvSpPr/>
          <p:nvPr/>
        </p:nvSpPr>
        <p:spPr>
          <a:xfrm>
            <a:off x="1382153" y="261478"/>
            <a:ext cx="10511062" cy="102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Next Step 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1625600"/>
            <a:ext cx="838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285104"/>
            <a:ext cx="6121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2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2"/>
          <p:cNvSpPr/>
          <p:nvPr/>
        </p:nvSpPr>
        <p:spPr>
          <a:xfrm>
            <a:off x="11673483" y="6457427"/>
            <a:ext cx="518517" cy="40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36</a:t>
            </a:r>
            <a:endParaRPr/>
          </a:p>
        </p:txBody>
      </p:sp>
      <p:sp>
        <p:nvSpPr>
          <p:cNvPr id="548" name="Google Shape;548;p52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2"/>
          <p:cNvSpPr/>
          <p:nvPr/>
        </p:nvSpPr>
        <p:spPr>
          <a:xfrm>
            <a:off x="1382153" y="261478"/>
            <a:ext cx="10511062" cy="102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Reference 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1625600"/>
            <a:ext cx="838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www.bluecrossma.com/blue-iq/pdfs/TypicalCosts_89717_042709.pdf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https://www.womenshealthmag.com/weight-loss/a19977865/hiring-a-nutritionist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https://www.nytimes.com/2016/03/19/your-money/insurance-for-critical-illness-adds-security-but-at-a-cost.html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53"/>
          <p:cNvSpPr/>
          <p:nvPr/>
        </p:nvSpPr>
        <p:spPr>
          <a:xfrm>
            <a:off x="11673483" y="6457427"/>
            <a:ext cx="518517" cy="40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37</a:t>
            </a: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3"/>
          <p:cNvSpPr/>
          <p:nvPr/>
        </p:nvSpPr>
        <p:spPr>
          <a:xfrm>
            <a:off x="1382153" y="261478"/>
            <a:ext cx="10511062" cy="102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sym typeface="Arial"/>
              </a:rPr>
              <a:t>Questions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1382153" y="261478"/>
            <a:ext cx="10511062" cy="102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accent1">
                    <a:lumMod val="75000"/>
                  </a:schemeClr>
                </a:solidFill>
                <a:sym typeface="Arial"/>
              </a:rPr>
              <a:t>Table of Contents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1145220" y="1600861"/>
            <a:ext cx="236932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382127" y="2327211"/>
            <a:ext cx="367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Business Question</a:t>
            </a:r>
            <a:endParaRPr dirty="0"/>
          </a:p>
        </p:txBody>
      </p:sp>
      <p:sp>
        <p:nvSpPr>
          <p:cNvPr id="117" name="Google Shape;117;p16"/>
          <p:cNvSpPr/>
          <p:nvPr/>
        </p:nvSpPr>
        <p:spPr>
          <a:xfrm>
            <a:off x="1145220" y="2314131"/>
            <a:ext cx="236932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382114" y="1627006"/>
            <a:ext cx="367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Current Situation</a:t>
            </a:r>
            <a:endParaRPr dirty="0"/>
          </a:p>
        </p:txBody>
      </p:sp>
      <p:sp>
        <p:nvSpPr>
          <p:cNvPr id="119" name="Google Shape;119;p16"/>
          <p:cNvSpPr/>
          <p:nvPr/>
        </p:nvSpPr>
        <p:spPr>
          <a:xfrm>
            <a:off x="1145220" y="3027401"/>
            <a:ext cx="236932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1382152" y="3027401"/>
            <a:ext cx="367882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Data </a:t>
            </a:r>
            <a:r>
              <a:rPr lang="en-US" sz="2400" dirty="0" smtClean="0">
                <a:solidFill>
                  <a:schemeClr val="dk1"/>
                </a:solidFill>
              </a:rPr>
              <a:t>Mining Approach</a:t>
            </a:r>
            <a:endParaRPr dirty="0"/>
          </a:p>
        </p:txBody>
      </p:sp>
      <p:sp>
        <p:nvSpPr>
          <p:cNvPr id="121" name="Google Shape;121;p16"/>
          <p:cNvSpPr/>
          <p:nvPr/>
        </p:nvSpPr>
        <p:spPr>
          <a:xfrm>
            <a:off x="1145220" y="3740671"/>
            <a:ext cx="236932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1382152" y="3740671"/>
            <a:ext cx="367882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 smtClean="0">
                <a:solidFill>
                  <a:schemeClr val="dk1"/>
                </a:solidFill>
              </a:rPr>
              <a:t>Method Setup </a:t>
            </a:r>
            <a:endParaRPr dirty="0"/>
          </a:p>
        </p:txBody>
      </p:sp>
      <p:sp>
        <p:nvSpPr>
          <p:cNvPr id="123" name="Google Shape;123;p16"/>
          <p:cNvSpPr/>
          <p:nvPr/>
        </p:nvSpPr>
        <p:spPr>
          <a:xfrm>
            <a:off x="1145220" y="4453941"/>
            <a:ext cx="236932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1382152" y="4453941"/>
            <a:ext cx="367882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Results </a:t>
            </a:r>
            <a:endParaRPr sz="2400" dirty="0"/>
          </a:p>
        </p:txBody>
      </p:sp>
      <p:sp>
        <p:nvSpPr>
          <p:cNvPr id="125" name="Google Shape;125;p16"/>
          <p:cNvSpPr/>
          <p:nvPr/>
        </p:nvSpPr>
        <p:spPr>
          <a:xfrm>
            <a:off x="1145220" y="5167211"/>
            <a:ext cx="236932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1382152" y="5167211"/>
            <a:ext cx="367882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</a:rPr>
              <a:t>Learning from Model</a:t>
            </a:r>
            <a:endParaRPr dirty="0"/>
          </a:p>
        </p:txBody>
      </p:sp>
      <p:sp>
        <p:nvSpPr>
          <p:cNvPr id="129" name="Google Shape;129;p16"/>
          <p:cNvSpPr/>
          <p:nvPr/>
        </p:nvSpPr>
        <p:spPr>
          <a:xfrm>
            <a:off x="239153" y="160086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sym typeface="Arial"/>
              </a:rPr>
              <a:t>1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239153" y="231413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  <a:sym typeface="Arial"/>
              </a:rPr>
              <a:t>2</a:t>
            </a:r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239153" y="302740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  <a:sym typeface="Arial"/>
              </a:rPr>
              <a:t>3</a:t>
            </a:r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239152" y="374067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  <a:sym typeface="Arial"/>
              </a:rPr>
              <a:t>4</a:t>
            </a:r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239152" y="445394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  <a:sym typeface="Arial"/>
              </a:rPr>
              <a:t>5</a:t>
            </a:r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239152" y="516721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  <a:sym typeface="Arial"/>
              </a:rPr>
              <a:t>6</a:t>
            </a:r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239152" y="588048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16"/>
          <p:cNvSpPr/>
          <p:nvPr/>
        </p:nvSpPr>
        <p:spPr>
          <a:xfrm>
            <a:off x="5060979" y="160086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5060979" y="2314131"/>
            <a:ext cx="90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5060979" y="302740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chemeClr val="dk1"/>
                </a:solidFill>
              </a:rPr>
              <a:t>6</a:t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5060979" y="374067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chemeClr val="dk1"/>
                </a:solidFill>
              </a:rPr>
              <a:t>9</a:t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5060979" y="445394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13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5060979" y="516721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22</a:t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5060979" y="5880481"/>
            <a:ext cx="9060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09" y="55601"/>
            <a:ext cx="560549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 rot="5400000" flipH="1">
            <a:off x="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0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1" dirty="0">
                <a:solidFill>
                  <a:schemeClr val="lt1"/>
                </a:solidFill>
              </a:rPr>
              <a:t>1</a:t>
            </a:r>
            <a:endParaRPr dirty="0"/>
          </a:p>
        </p:txBody>
      </p:sp>
      <p:sp>
        <p:nvSpPr>
          <p:cNvPr id="150" name="Google Shape;150;p17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1382154" y="261478"/>
            <a:ext cx="5463146" cy="121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Cardiovascular disease in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sym typeface="Arial"/>
              </a:rPr>
              <a:t>the U.S.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318409" y="3429000"/>
            <a:ext cx="1518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rgbClr val="991B1D"/>
                </a:solidFill>
              </a:rPr>
              <a:t>31%</a:t>
            </a:r>
            <a:endParaRPr dirty="0">
              <a:solidFill>
                <a:srgbClr val="991B1D"/>
              </a:solidFill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1836967" y="3429000"/>
            <a:ext cx="44223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all deaths worldwide</a:t>
            </a:r>
            <a:endParaRPr dirty="0"/>
          </a:p>
        </p:txBody>
      </p:sp>
      <p:sp>
        <p:nvSpPr>
          <p:cNvPr id="154" name="Google Shape;154;p17"/>
          <p:cNvSpPr/>
          <p:nvPr/>
        </p:nvSpPr>
        <p:spPr>
          <a:xfrm>
            <a:off x="108696" y="2081408"/>
            <a:ext cx="17283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/>
            <a:r>
              <a:rPr lang="nb-NO" sz="4000" b="1" dirty="0" smtClean="0">
                <a:solidFill>
                  <a:srgbClr val="991B1D"/>
                </a:solidFill>
              </a:rPr>
              <a:t>17.9</a:t>
            </a:r>
            <a:r>
              <a:rPr lang="en-US" sz="4000" b="1" dirty="0" smtClean="0">
                <a:solidFill>
                  <a:srgbClr val="991B1D"/>
                </a:solidFill>
                <a:sym typeface="Arial"/>
              </a:rPr>
              <a:t>M</a:t>
            </a:r>
            <a:endParaRPr dirty="0">
              <a:solidFill>
                <a:srgbClr val="991B1D"/>
              </a:solidFill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1836966" y="2144908"/>
            <a:ext cx="44223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sz="2400" dirty="0" smtClean="0"/>
          </a:p>
          <a:p>
            <a:r>
              <a:rPr lang="en-US" sz="2400" dirty="0"/>
              <a:t>P</a:t>
            </a:r>
            <a:r>
              <a:rPr lang="en-US" sz="2400" dirty="0" smtClean="0"/>
              <a:t>eople </a:t>
            </a:r>
            <a:r>
              <a:rPr lang="en-US" sz="2400" dirty="0"/>
              <a:t>die each year from CVDs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dirty="0"/>
          </a:p>
        </p:txBody>
      </p:sp>
      <p:sp>
        <p:nvSpPr>
          <p:cNvPr id="156" name="Google Shape;156;p17"/>
          <p:cNvSpPr/>
          <p:nvPr/>
        </p:nvSpPr>
        <p:spPr>
          <a:xfrm>
            <a:off x="318408" y="4776592"/>
            <a:ext cx="1518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rgbClr val="991B1D"/>
                </a:solidFill>
              </a:rPr>
              <a:t>85%</a:t>
            </a:r>
            <a:endParaRPr dirty="0">
              <a:solidFill>
                <a:srgbClr val="991B1D"/>
              </a:solidFill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1836966" y="4865492"/>
            <a:ext cx="4601934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are </a:t>
            </a:r>
            <a:r>
              <a:rPr lang="en-US" sz="2400" dirty="0"/>
              <a:t>from heart attacks and strokes of those deaths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66" y="-2590598"/>
            <a:ext cx="5932734" cy="9835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5555" t="1332" r="4445" b="27029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11673483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1">
                <a:solidFill>
                  <a:schemeClr val="lt1"/>
                </a:solidFill>
              </a:rPr>
              <a:t>2</a:t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10809847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6096000" y="261478"/>
            <a:ext cx="47139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sym typeface="Arial"/>
              </a:rPr>
              <a:t>And that is costing a fortune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9192984" y="2802733"/>
            <a:ext cx="2480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annual medical costs</a:t>
            </a:r>
            <a:endParaRPr dirty="0"/>
          </a:p>
        </p:txBody>
      </p:sp>
      <p:sp>
        <p:nvSpPr>
          <p:cNvPr id="169" name="Google Shape;169;p18"/>
          <p:cNvSpPr/>
          <p:nvPr/>
        </p:nvSpPr>
        <p:spPr>
          <a:xfrm>
            <a:off x="6712486" y="2489177"/>
            <a:ext cx="24804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smtClean="0">
                <a:solidFill>
                  <a:srgbClr val="991B1D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4400" b="1" dirty="0" smtClean="0">
                <a:solidFill>
                  <a:srgbClr val="991B1D"/>
                </a:solidFill>
              </a:rPr>
              <a:t>19,0</a:t>
            </a:r>
            <a:r>
              <a:rPr lang="en-US" sz="4400" b="1" dirty="0" smtClean="0">
                <a:solidFill>
                  <a:srgbClr val="991B1D"/>
                </a:solidFill>
                <a:sym typeface="Arial"/>
              </a:rPr>
              <a:t>00</a:t>
            </a:r>
            <a:endParaRPr dirty="0">
              <a:solidFill>
                <a:srgbClr val="991B1D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991B1D"/>
                </a:solidFill>
                <a:sym typeface="Arial"/>
              </a:rPr>
              <a:t>Per Year </a:t>
            </a:r>
            <a:endParaRPr dirty="0">
              <a:solidFill>
                <a:srgbClr val="991B1D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991B1D"/>
                </a:solidFill>
                <a:sym typeface="Arial"/>
              </a:rPr>
              <a:t>Per Person</a:t>
            </a:r>
            <a:endParaRPr dirty="0">
              <a:solidFill>
                <a:srgbClr val="991B1D"/>
              </a:solidFill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6096001" y="4077302"/>
            <a:ext cx="30537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/>
            <a:endParaRPr dirty="0"/>
          </a:p>
        </p:txBody>
      </p:sp>
      <p:sp>
        <p:nvSpPr>
          <p:cNvPr id="171" name="Google Shape;171;p18"/>
          <p:cNvSpPr/>
          <p:nvPr/>
        </p:nvSpPr>
        <p:spPr>
          <a:xfrm>
            <a:off x="9149776" y="4077302"/>
            <a:ext cx="28032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991B1D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12486" y="4540609"/>
            <a:ext cx="3001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Medical costs of Coronary Heart </a:t>
            </a:r>
            <a:r>
              <a:rPr lang="en-US" sz="2400" dirty="0" smtClean="0"/>
              <a:t>Disease increases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9304437" y="4417499"/>
            <a:ext cx="2493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991B1D"/>
                </a:solidFill>
              </a:rPr>
              <a:t>100% </a:t>
            </a:r>
            <a:r>
              <a:rPr lang="en-US" sz="4400" dirty="0" smtClean="0">
                <a:solidFill>
                  <a:srgbClr val="991B1D"/>
                </a:solidFill>
              </a:rPr>
              <a:t>by </a:t>
            </a:r>
            <a:r>
              <a:rPr lang="en-US" sz="4400" b="1" dirty="0" smtClean="0">
                <a:solidFill>
                  <a:srgbClr val="991B1D"/>
                </a:solidFill>
              </a:rPr>
              <a:t>2030</a:t>
            </a:r>
            <a:endParaRPr lang="en-US" sz="4400" b="1" dirty="0">
              <a:solidFill>
                <a:srgbClr val="991B1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695" t="2426" r="28305" b="2426"/>
          <a:stretch/>
        </p:blipFill>
        <p:spPr>
          <a:xfrm>
            <a:off x="6096000" y="-1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 rot="5400000" flipH="1">
            <a:off x="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0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1">
                <a:solidFill>
                  <a:schemeClr val="lt1"/>
                </a:solidFill>
              </a:rPr>
              <a:t>3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1382153" y="261478"/>
            <a:ext cx="47139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sym typeface="Arial"/>
              </a:rPr>
              <a:t>A prevention plan can save millions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0" y="2081400"/>
            <a:ext cx="23742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>
                <a:solidFill>
                  <a:srgbClr val="991B1E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5500" b="1" dirty="0" smtClean="0">
                <a:solidFill>
                  <a:srgbClr val="991B1E"/>
                </a:solidFill>
              </a:rPr>
              <a:t>2,580</a:t>
            </a:r>
            <a:endParaRPr dirty="0"/>
          </a:p>
        </p:txBody>
      </p:sp>
      <p:sp>
        <p:nvSpPr>
          <p:cNvPr id="184" name="Google Shape;184;p19"/>
          <p:cNvSpPr/>
          <p:nvPr/>
        </p:nvSpPr>
        <p:spPr>
          <a:xfrm>
            <a:off x="2374275" y="2081400"/>
            <a:ext cx="32508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for </a:t>
            </a:r>
            <a:r>
              <a:rPr lang="en-US" sz="2400" dirty="0" smtClean="0">
                <a:solidFill>
                  <a:schemeClr val="dk1"/>
                </a:solidFill>
              </a:rPr>
              <a:t>prevention could </a:t>
            </a:r>
            <a:r>
              <a:rPr lang="en-US" sz="2400" dirty="0">
                <a:solidFill>
                  <a:schemeClr val="dk1"/>
                </a:solidFill>
              </a:rPr>
              <a:t>prevent diabetes</a:t>
            </a:r>
            <a:endParaRPr dirty="0"/>
          </a:p>
        </p:txBody>
      </p:sp>
      <p:sp>
        <p:nvSpPr>
          <p:cNvPr id="185" name="Google Shape;185;p19"/>
          <p:cNvSpPr/>
          <p:nvPr/>
        </p:nvSpPr>
        <p:spPr>
          <a:xfrm>
            <a:off x="4041319" y="4841908"/>
            <a:ext cx="19185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smtClean="0">
                <a:solidFill>
                  <a:srgbClr val="991B1E"/>
                </a:solidFill>
              </a:rPr>
              <a:t>$41</a:t>
            </a:r>
            <a:r>
              <a:rPr lang="en-US" sz="5500" b="1" dirty="0" smtClean="0">
                <a:solidFill>
                  <a:srgbClr val="991B1E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dirty="0"/>
          </a:p>
        </p:txBody>
      </p:sp>
      <p:sp>
        <p:nvSpPr>
          <p:cNvPr id="186" name="Google Shape;186;p19"/>
          <p:cNvSpPr/>
          <p:nvPr/>
        </p:nvSpPr>
        <p:spPr>
          <a:xfrm>
            <a:off x="179613" y="4841908"/>
            <a:ext cx="3861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net present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prevention plan cost per person is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11673483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1">
                <a:solidFill>
                  <a:schemeClr val="lt1"/>
                </a:solidFill>
              </a:rPr>
              <a:t>4</a:t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1382153" y="261478"/>
            <a:ext cx="10511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Business Question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2460950" y="2535900"/>
            <a:ext cx="83535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Who should receive this program??</a:t>
            </a:r>
            <a:endParaRPr sz="3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t="13928" b="4857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0" y="261478"/>
            <a:ext cx="12192000" cy="6857999"/>
          </a:xfrm>
          <a:prstGeom prst="rect">
            <a:avLst/>
          </a:prstGeom>
          <a:solidFill>
            <a:srgbClr val="F2F2F2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11673483" y="6457427"/>
            <a:ext cx="518517" cy="40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1382153" y="261478"/>
            <a:ext cx="10511062" cy="102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sym typeface="Arial"/>
              </a:rPr>
              <a:t>Data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730550" y="3064625"/>
            <a:ext cx="4620000" cy="16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Data Source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6096001" y="1851785"/>
            <a:ext cx="5080617" cy="74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>
                <a:solidFill>
                  <a:srgbClr val="991B1D"/>
                </a:solidFill>
              </a:rPr>
              <a:t>2,3000</a:t>
            </a: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  <a:sym typeface="Arial"/>
              </a:rPr>
              <a:t> Records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6096003" y="2898455"/>
            <a:ext cx="5080617" cy="74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</a:rPr>
              <a:t>Of which, roughly </a:t>
            </a:r>
            <a:r>
              <a:rPr lang="en-US" sz="3000" b="1" dirty="0" smtClean="0">
                <a:solidFill>
                  <a:srgbClr val="991B1D"/>
                </a:solidFill>
              </a:rPr>
              <a:t>5,000</a:t>
            </a: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are high risk  (</a:t>
            </a: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</a:rPr>
              <a:t>21.7</a:t>
            </a: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  <a:sym typeface="Arial"/>
              </a:rPr>
              <a:t>%)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6096000" y="3945124"/>
            <a:ext cx="5080617" cy="74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1"/>
          <p:cNvSpPr/>
          <p:nvPr/>
        </p:nvSpPr>
        <p:spPr>
          <a:xfrm>
            <a:off x="5588434" y="1752469"/>
            <a:ext cx="112080" cy="434273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11673483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1">
                <a:solidFill>
                  <a:schemeClr val="lt1"/>
                </a:solidFill>
              </a:rPr>
              <a:t>6</a:t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1382153" y="261478"/>
            <a:ext cx="10511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1578250" y="852300"/>
            <a:ext cx="4698600" cy="51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 dirty="0"/>
              <a:t>Physical Characteristics:</a:t>
            </a:r>
            <a:endParaRPr sz="2400" b="1" dirty="0"/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Weight</a:t>
            </a:r>
            <a:endParaRPr sz="2000" dirty="0"/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Height</a:t>
            </a:r>
            <a:endParaRPr sz="2000" dirty="0"/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BMI</a:t>
            </a:r>
            <a:endParaRPr sz="2000" dirty="0"/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Age</a:t>
            </a:r>
            <a:endParaRPr sz="2000" dirty="0"/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Gender</a:t>
            </a:r>
            <a:endParaRPr sz="2000" dirty="0"/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 dirty="0"/>
              <a:t>Blood component:</a:t>
            </a:r>
            <a:endParaRPr sz="2400" b="1" dirty="0"/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 smtClean="0"/>
              <a:t>SBP</a:t>
            </a: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 smtClean="0"/>
              <a:t>DBP</a:t>
            </a: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/>
          <p:nvPr/>
        </p:nvSpPr>
        <p:spPr>
          <a:xfrm flipH="1">
            <a:off x="11277600" y="5943600"/>
            <a:ext cx="914400" cy="9144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11673483" y="6457427"/>
            <a:ext cx="518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1">
                <a:solidFill>
                  <a:schemeClr val="lt1"/>
                </a:solidFill>
              </a:rPr>
              <a:t>8</a:t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239152" y="201791"/>
            <a:ext cx="1143000" cy="1143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1382153" y="261478"/>
            <a:ext cx="10511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sym typeface="Arial"/>
              </a:rPr>
              <a:t>Methodology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1428182" y="4002444"/>
            <a:ext cx="29595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</a:t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4616250" y="4002444"/>
            <a:ext cx="29595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Segment</a:t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7804318" y="4002444"/>
            <a:ext cx="29595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Model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764" y="2113957"/>
            <a:ext cx="1828800" cy="182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 rotWithShape="1">
          <a:blip r:embed="rId4">
            <a:alphaModFix/>
          </a:blip>
          <a:srcRect l="27510" t="418" r="22424"/>
          <a:stretch/>
        </p:blipFill>
        <p:spPr>
          <a:xfrm>
            <a:off x="8369671" y="2114107"/>
            <a:ext cx="1828800" cy="182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5">
            <a:alphaModFix/>
          </a:blip>
          <a:srcRect l="11914" r="11906"/>
          <a:stretch/>
        </p:blipFill>
        <p:spPr>
          <a:xfrm>
            <a:off x="5178713" y="2114100"/>
            <a:ext cx="1828800" cy="182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415</Words>
  <Application>Microsoft Macintosh PowerPoint</Application>
  <PresentationFormat>Widescreen</PresentationFormat>
  <Paragraphs>154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Times New Roman</vt:lpstr>
      <vt:lpstr>Arial</vt:lpstr>
      <vt:lpstr>Office Theme</vt:lpstr>
      <vt:lpstr>Detecting Cardiovascular disease to Minimize Medical 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Diabetes to Minimize Medical Cost</dc:title>
  <cp:lastModifiedBy>Jiayan Han</cp:lastModifiedBy>
  <cp:revision>29</cp:revision>
  <dcterms:modified xsi:type="dcterms:W3CDTF">2019-05-06T04:40:20Z</dcterms:modified>
</cp:coreProperties>
</file>